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66" r:id="rId4"/>
    <p:sldId id="2486" r:id="rId5"/>
    <p:sldId id="2487" r:id="rId6"/>
    <p:sldId id="2488" r:id="rId7"/>
    <p:sldId id="257" r:id="rId8"/>
    <p:sldId id="258" r:id="rId9"/>
    <p:sldId id="259" r:id="rId10"/>
    <p:sldId id="260" r:id="rId11"/>
    <p:sldId id="264" r:id="rId12"/>
    <p:sldId id="261" r:id="rId13"/>
    <p:sldId id="262" r:id="rId14"/>
    <p:sldId id="24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2"/>
    <p:restoredTop sz="94694"/>
  </p:normalViewPr>
  <p:slideViewPr>
    <p:cSldViewPr snapToGrid="0">
      <p:cViewPr varScale="1">
        <p:scale>
          <a:sx n="164" d="100"/>
          <a:sy n="164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C3544-CEF3-FD4B-9C86-2EA04708D2F6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01E33-CBA7-7B4A-B057-3C1EE794B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5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0612C-1336-794B-9194-7F7D05A0B5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6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-orf2 is the binding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0612C-1336-794B-9194-7F7D05A0B5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0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detection in urine normal?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01E33-CBA7-7B4A-B057-3C1EE794B4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98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(TBE) Right (FPB)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01E33-CBA7-7B4A-B057-3C1EE794B4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9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B7D6-5195-E2DD-55A1-AF607B43E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5C56D-F6C0-D535-4A6B-F79209422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82194-FDC6-C068-8691-7E8251A00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26E1D-7067-C4C9-83D2-65315703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DCB04-0CD0-E16B-249A-613A7A4AE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7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0620-BD86-FCBA-BFF9-B0541AA1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FEA94-07E0-4085-8A60-C61CB81F2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C4090-28F5-0963-8ECB-53033E63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B157A-B219-4F4A-30CC-D44A2CC3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607C4-0308-19D4-B3CC-6CD133C0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33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AD80C-A78C-4CD5-CE9F-C9B2E16D8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24884-7BB6-6B48-416F-4D67D7115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C54E4-4D80-E073-B50D-DD25F6C0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47A85-7092-4D07-24D9-F5C08C70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8A1DC-1274-4CC1-E79D-DA55C7F0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5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CDF6-47A4-36AD-C680-A6AAED05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49F9-E061-CA1C-AEC8-5B7B824A0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38B2-4C35-6602-6149-E776F90A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AA3AD-74DA-06FE-9D0D-3DCA3966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1661B-1CBB-1782-9E94-9FF236F9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8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3F27-5CE5-BDDD-831D-5980C2F4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CDA5B-354F-CE7B-B98A-473B20B82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7E552-886A-6E02-FB42-0FA346A1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4799E-C107-600D-C181-ABBE705D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8BF9-E254-1647-E6A4-41643F52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3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3E77-C625-F685-3A4B-4CEEE542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DD0E0-3132-A534-4096-235E94A8C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AC245-B734-497F-E4F0-48B0B7E3D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ABB25-B4F7-4E74-B0D2-15F21D62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67792-BC78-2840-CA31-082F2AF8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D12BD-96F7-C9C5-250F-21895C8A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1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D7BD-757E-E1A2-50C0-543283F8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E86FA-CBDE-7946-6AD5-960B1AD88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F8FEA-432E-2835-F152-A87088FCF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C9E4B-E208-E32F-9542-3FD813B3E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827AA-F7B3-6CFE-F1F6-5BB6263B6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55753-313A-3FFA-B05A-CA5FE50D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15D05-F231-9096-64EB-53C184CCF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A5681-D04F-BA69-5A5C-80E0B7EF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8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7AA9-C34B-D718-19B9-2F2B994B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55963-84C9-D582-AC10-627EC9A86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B3CB0-E099-FBC7-8D3B-1483A97C6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4DFD1-6BCC-7AD0-F850-47ED515B7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83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48AA57-94D9-E7A2-FD78-E45185ECF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3771A-813F-D892-17C3-4824E10B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31F76-70B8-7A80-0659-FAFC0004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8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214B-D07A-B5A3-2807-5D90107F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FDBA-BABF-4AB7-E663-5F2DFA53E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6257A-60EC-33AC-8587-35ABD5AF6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DACC2-71BC-A83E-D57D-4A6B15A5B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D7CC6-713E-BA92-FBBB-4BD2AB6A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FD80A-568D-60E5-BE17-987948BE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2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F581A-2C58-2535-F23B-F42478A7C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FDDF6-CBF0-D29E-B053-623ADE44B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7D6CF-65FA-C343-0514-0926BC592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EA40D-C2E3-606C-3019-C1FAC5F1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51EAB-CADA-E3B6-7158-502E0BB05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6A7B1-000D-6DE5-0FE1-6203C4FB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4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EE5096-9AD9-9DAD-36D6-5D6A476C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14E4B-2EA3-64E2-FBB2-A049749A2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777C6-FF74-9CF7-4CD7-DD4F5BBFC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AD2B7-26AB-A148-8B04-3C1981F58FA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7D7BA-0D1F-5F97-CD5E-470530C95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EEAC0-75C8-4AA7-F1BE-B12D64563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96FB4-EEC2-B946-A3A1-645A6A294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99BA-31E4-D042-7123-E9EB76936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175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Isolation and phylogenetic characterization of full genome Astroviruses from Malagasy fruit bats</a:t>
            </a:r>
          </a:p>
        </p:txBody>
      </p:sp>
    </p:spTree>
    <p:extLst>
      <p:ext uri="{BB962C8B-B14F-4D97-AF65-F5344CB8AC3E}">
        <p14:creationId xmlns:p14="http://schemas.microsoft.com/office/powerpoint/2010/main" val="60653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05E10-FA89-7A02-A323-3496627C2A8F}"/>
              </a:ext>
            </a:extLst>
          </p:cNvPr>
          <p:cNvSpPr txBox="1"/>
          <p:nvPr/>
        </p:nvSpPr>
        <p:spPr>
          <a:xfrm>
            <a:off x="177800" y="109475"/>
            <a:ext cx="6426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seqs fall out in somewhat basal clade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basal yin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Closest to reunion island insectivorous bats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Only other </a:t>
            </a:r>
            <a:r>
              <a:rPr lang="en-US" dirty="0" err="1"/>
              <a:t>mada</a:t>
            </a:r>
            <a:r>
              <a:rPr lang="en-US" dirty="0"/>
              <a:t> or pteropodid in clade is </a:t>
            </a:r>
            <a:r>
              <a:rPr lang="en-US" dirty="0" err="1"/>
              <a:t>Rhinocyteridae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Relationships follow phylogeny more than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Except non-monophyletic yang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Except </a:t>
            </a:r>
            <a:r>
              <a:rPr lang="en-US" dirty="0" err="1"/>
              <a:t>yinpteropchiroptera</a:t>
            </a:r>
            <a:r>
              <a:rPr lang="en-US" dirty="0"/>
              <a:t> seems to be more mixed in than </a:t>
            </a:r>
            <a:r>
              <a:rPr lang="en-US" dirty="0" err="1"/>
              <a:t>yangochiroptera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Astroviruses have been in bats a long time (phylogeny over location)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Something special about </a:t>
            </a:r>
            <a:r>
              <a:rPr lang="en-US" dirty="0" err="1"/>
              <a:t>yinp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likely to get Astros from yang than the other way around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Fewer? Communal roosting?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just be a lack of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clade support values aren’t super strong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1947E3-156F-2331-C355-3D43536D798A}"/>
              </a:ext>
            </a:extLst>
          </p:cNvPr>
          <p:cNvSpPr/>
          <p:nvPr/>
        </p:nvSpPr>
        <p:spPr>
          <a:xfrm>
            <a:off x="6718515" y="1991532"/>
            <a:ext cx="550190" cy="255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965F69-3967-33A5-B9AA-3E16B18FE128}"/>
              </a:ext>
            </a:extLst>
          </p:cNvPr>
          <p:cNvSpPr/>
          <p:nvPr/>
        </p:nvSpPr>
        <p:spPr>
          <a:xfrm>
            <a:off x="6718515" y="3246541"/>
            <a:ext cx="550190" cy="255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15BE55-CA21-22A2-3D7D-DD2A2DCB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331" y="0"/>
            <a:ext cx="490217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FF37D8-906E-EC30-9702-52172C6CA687}"/>
              </a:ext>
            </a:extLst>
          </p:cNvPr>
          <p:cNvSpPr/>
          <p:nvPr/>
        </p:nvSpPr>
        <p:spPr>
          <a:xfrm>
            <a:off x="6993610" y="1991532"/>
            <a:ext cx="515319" cy="30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55A8E0-9FC7-2B4A-F4C2-5947BBDF79FD}"/>
              </a:ext>
            </a:extLst>
          </p:cNvPr>
          <p:cNvSpPr/>
          <p:nvPr/>
        </p:nvSpPr>
        <p:spPr>
          <a:xfrm>
            <a:off x="7011045" y="3219419"/>
            <a:ext cx="515319" cy="30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34234447-EE2F-F983-E7E8-25784089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819" y="1334452"/>
            <a:ext cx="6641081" cy="3999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F1C1CF-24E9-52B1-8567-15A4D3F8DCC6}"/>
              </a:ext>
            </a:extLst>
          </p:cNvPr>
          <p:cNvSpPr txBox="1"/>
          <p:nvPr/>
        </p:nvSpPr>
        <p:spPr>
          <a:xfrm>
            <a:off x="114300" y="152400"/>
            <a:ext cx="5346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Nucleotide similarity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Query: closest related human astrovirus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Comparison: both novel astrovirus seqs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similarity 46.88% and 47.32%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ORF2 contains spike protein, most relevant for zoonotic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Because similarity is low (cite), not strong zoonotic potential</a:t>
            </a:r>
          </a:p>
        </p:txBody>
      </p:sp>
    </p:spTree>
    <p:extLst>
      <p:ext uri="{BB962C8B-B14F-4D97-AF65-F5344CB8AC3E}">
        <p14:creationId xmlns:p14="http://schemas.microsoft.com/office/powerpoint/2010/main" val="309080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5171-D363-70DB-EA51-60EE5A59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</a:t>
            </a:r>
            <a:r>
              <a:rPr lang="en-US" dirty="0" err="1"/>
              <a:t>timetree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9FFED-4D0C-4626-7561-CB099BD47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854089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ACE8-45D8-BA87-B4ED-E03869B3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A4A1F-C899-EB8F-953E-CA9392B9E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Astroviruses appear to be widespread in low levels among bats</a:t>
            </a:r>
          </a:p>
          <a:p>
            <a:pPr lvl="1"/>
            <a:r>
              <a:rPr lang="en-US" dirty="0" err="1"/>
              <a:t>Lebarchenon</a:t>
            </a:r>
            <a:endParaRPr lang="en-US" dirty="0"/>
          </a:p>
          <a:p>
            <a:r>
              <a:rPr lang="en-US" dirty="0"/>
              <a:t>Two full genome astroviruses (bats from 4 – 6)</a:t>
            </a:r>
          </a:p>
          <a:p>
            <a:r>
              <a:rPr lang="en-US" dirty="0"/>
              <a:t>Coinfection from a single individual</a:t>
            </a:r>
          </a:p>
          <a:p>
            <a:r>
              <a:rPr lang="en-US" dirty="0"/>
              <a:t>Sequences are highly divergent</a:t>
            </a:r>
          </a:p>
          <a:p>
            <a:r>
              <a:rPr lang="en-US" dirty="0"/>
              <a:t>Possibly differences in yin vs yang crossover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84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AAC1EE-8B1C-F77D-BE12-72925C4D4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00" y="0"/>
            <a:ext cx="392108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700A22-8122-F5A6-AED0-4A32A6FB5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298" y="0"/>
            <a:ext cx="3643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0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69B0-7289-82D6-7BC7-99234C11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73AF2-6F56-994A-1C07-73EEEA968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takeaways (‘result’) from each figure</a:t>
            </a:r>
          </a:p>
          <a:p>
            <a:r>
              <a:rPr lang="en-US" dirty="0"/>
              <a:t>Implicates of takeaways (‘discussion’)</a:t>
            </a:r>
          </a:p>
          <a:p>
            <a:r>
              <a:rPr lang="en-US" dirty="0"/>
              <a:t>Figure aesthetics feedback</a:t>
            </a:r>
          </a:p>
          <a:p>
            <a:endParaRPr lang="en-US" dirty="0"/>
          </a:p>
          <a:p>
            <a:r>
              <a:rPr lang="en-US" dirty="0"/>
              <a:t>Main message (‘title’)</a:t>
            </a:r>
          </a:p>
        </p:txBody>
      </p:sp>
    </p:spTree>
    <p:extLst>
      <p:ext uri="{BB962C8B-B14F-4D97-AF65-F5344CB8AC3E}">
        <p14:creationId xmlns:p14="http://schemas.microsoft.com/office/powerpoint/2010/main" val="3394854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3F43-B7DE-61CB-03EC-CFCDD456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Astroviruses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BB54-4201-D90F-CD9C-941672A2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73622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Discovered in 1975</a:t>
            </a:r>
          </a:p>
          <a:p>
            <a:r>
              <a:rPr lang="en-US" dirty="0"/>
              <a:t>Positive, single sense, single stranded RNA</a:t>
            </a:r>
          </a:p>
          <a:p>
            <a:r>
              <a:rPr lang="en-US" dirty="0"/>
              <a:t>2 genera</a:t>
            </a:r>
          </a:p>
          <a:p>
            <a:pPr lvl="1"/>
            <a:r>
              <a:rPr lang="en-US" dirty="0" err="1"/>
              <a:t>Mamastrovirus</a:t>
            </a:r>
            <a:r>
              <a:rPr lang="en-US" dirty="0"/>
              <a:t>: mammals! Humans</a:t>
            </a:r>
          </a:p>
          <a:p>
            <a:pPr lvl="1"/>
            <a:r>
              <a:rPr lang="en-US" dirty="0" err="1"/>
              <a:t>Avastrovirus</a:t>
            </a:r>
            <a:r>
              <a:rPr lang="en-US" dirty="0"/>
              <a:t>: birds</a:t>
            </a:r>
          </a:p>
          <a:p>
            <a:r>
              <a:rPr lang="en-US" dirty="0"/>
              <a:t>Cause gastroenteritis</a:t>
            </a:r>
          </a:p>
          <a:p>
            <a:pPr lvl="1"/>
            <a:r>
              <a:rPr lang="en-US" dirty="0"/>
              <a:t>Children (5-9%), elderly</a:t>
            </a:r>
          </a:p>
          <a:p>
            <a:pPr lvl="1"/>
            <a:r>
              <a:rPr lang="en-US" dirty="0"/>
              <a:t>90% seroprevalence</a:t>
            </a:r>
          </a:p>
          <a:p>
            <a:r>
              <a:rPr lang="en-US" dirty="0"/>
              <a:t>Fecal-oral route</a:t>
            </a:r>
          </a:p>
          <a:p>
            <a:r>
              <a:rPr lang="en-US" dirty="0"/>
              <a:t>Diverse range of hosts, suggesting frequent cross-species transmission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992AE0-FA5C-EE75-1E62-D2C0FFB0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66" y="1479771"/>
            <a:ext cx="4508534" cy="364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35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FAF9B6-D2C0-3CC3-8976-003BEF9E1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44" y="2219218"/>
            <a:ext cx="5620473" cy="3205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F95A9-8D18-5929-A87E-3F8C2E5D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37" y="2118831"/>
            <a:ext cx="6055307" cy="3205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52FD3-5506-8F4E-540F-998EA1B2D529}"/>
              </a:ext>
            </a:extLst>
          </p:cNvPr>
          <p:cNvSpPr txBox="1"/>
          <p:nvPr/>
        </p:nvSpPr>
        <p:spPr>
          <a:xfrm>
            <a:off x="757238" y="428625"/>
            <a:ext cx="1068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Virus structure</a:t>
            </a:r>
          </a:p>
        </p:txBody>
      </p:sp>
    </p:spTree>
    <p:extLst>
      <p:ext uri="{BB962C8B-B14F-4D97-AF65-F5344CB8AC3E}">
        <p14:creationId xmlns:p14="http://schemas.microsoft.com/office/powerpoint/2010/main" val="364541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0E98-ECCA-977A-3DCE-4FC5B19D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Astroviruses in bats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6B68-7A57-657D-845B-8F0338CF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3072"/>
            <a:ext cx="10515600" cy="4781652"/>
          </a:xfrm>
        </p:spPr>
        <p:txBody>
          <a:bodyPr>
            <a:normAutofit/>
          </a:bodyPr>
          <a:lstStyle/>
          <a:p>
            <a:r>
              <a:rPr lang="en-US" dirty="0"/>
              <a:t>Documented in many bat species </a:t>
            </a:r>
          </a:p>
          <a:p>
            <a:r>
              <a:rPr lang="en-US" dirty="0"/>
              <a:t>Only 4 full genomes (2x Denmark, Cameroon, USA)</a:t>
            </a:r>
          </a:p>
          <a:p>
            <a:r>
              <a:rPr lang="en-US" dirty="0"/>
              <a:t>“neglected virus family”</a:t>
            </a:r>
          </a:p>
          <a:p>
            <a:r>
              <a:rPr lang="en-US" dirty="0"/>
              <a:t>High genetic diversity is common in bat </a:t>
            </a:r>
            <a:r>
              <a:rPr lang="en-US" dirty="0" err="1"/>
              <a:t>AstV’s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Lebarchenon</a:t>
            </a:r>
            <a:r>
              <a:rPr lang="en-US" dirty="0"/>
              <a:t> 2017</a:t>
            </a:r>
          </a:p>
          <a:p>
            <a:pPr lvl="1"/>
            <a:r>
              <a:rPr lang="en-US" dirty="0"/>
              <a:t>Sampling bats at </a:t>
            </a:r>
            <a:r>
              <a:rPr lang="en-US" dirty="0" err="1"/>
              <a:t>Ambohitantely</a:t>
            </a:r>
            <a:r>
              <a:rPr lang="en-US" dirty="0"/>
              <a:t> and </a:t>
            </a:r>
            <a:r>
              <a:rPr lang="en-US" dirty="0" err="1"/>
              <a:t>Anjohibe</a:t>
            </a:r>
            <a:endParaRPr lang="en-US" dirty="0"/>
          </a:p>
          <a:p>
            <a:pPr lvl="1"/>
            <a:r>
              <a:rPr lang="en-US" dirty="0"/>
              <a:t>22.5% positivity</a:t>
            </a:r>
          </a:p>
          <a:p>
            <a:pPr lvl="1"/>
            <a:r>
              <a:rPr lang="en-US" dirty="0"/>
              <a:t>6/9 </a:t>
            </a:r>
            <a:r>
              <a:rPr lang="en-US" dirty="0" err="1"/>
              <a:t>spp</a:t>
            </a:r>
            <a:r>
              <a:rPr lang="en-US" dirty="0"/>
              <a:t> positive</a:t>
            </a:r>
          </a:p>
          <a:p>
            <a:pPr lvl="1"/>
            <a:r>
              <a:rPr lang="en-US" dirty="0"/>
              <a:t>*Malagasy bats may act as reservoirs of a large diversity of </a:t>
            </a:r>
            <a:r>
              <a:rPr lang="en-US" dirty="0" err="1"/>
              <a:t>AstVs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0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4860A-A080-72DE-7563-E07279B0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11F7-BE5B-0A5C-27D9-C607B8B35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Astroviruses are understudied, but important</a:t>
            </a:r>
          </a:p>
          <a:p>
            <a:pPr lvl="1"/>
            <a:r>
              <a:rPr lang="en-US" dirty="0"/>
              <a:t>Symptoms</a:t>
            </a:r>
          </a:p>
          <a:p>
            <a:pPr lvl="1"/>
            <a:r>
              <a:rPr lang="en-US" dirty="0"/>
              <a:t>Frequent cross-</a:t>
            </a:r>
            <a:r>
              <a:rPr lang="en-US" dirty="0" err="1"/>
              <a:t>spp</a:t>
            </a:r>
            <a:r>
              <a:rPr lang="en-US" dirty="0"/>
              <a:t> transmission</a:t>
            </a:r>
          </a:p>
          <a:p>
            <a:r>
              <a:rPr lang="en-US" dirty="0"/>
              <a:t>Bats are key organisms for virus surveillance</a:t>
            </a:r>
          </a:p>
          <a:p>
            <a:pPr lvl="1"/>
            <a:r>
              <a:rPr lang="en-US" dirty="0"/>
              <a:t>Host many viruses</a:t>
            </a:r>
          </a:p>
          <a:p>
            <a:pPr lvl="1"/>
            <a:r>
              <a:rPr lang="en-US" dirty="0"/>
              <a:t>Bat-human interactions</a:t>
            </a:r>
          </a:p>
          <a:p>
            <a:r>
              <a:rPr lang="en-US" dirty="0"/>
              <a:t>Madagascar a particularly interesting place to look for astroviruses</a:t>
            </a:r>
          </a:p>
          <a:p>
            <a:pPr lvl="1"/>
            <a:r>
              <a:rPr lang="en-US" dirty="0"/>
              <a:t>Divergence</a:t>
            </a:r>
          </a:p>
          <a:p>
            <a:pPr lvl="1"/>
            <a:r>
              <a:rPr lang="en-US" dirty="0"/>
              <a:t>Bat consumption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36B7AC4-490F-34A8-EBB5-DE282360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411" y="445252"/>
            <a:ext cx="6986337" cy="5967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2B8CC6-8C46-9B6E-609F-0220EFCA81B1}"/>
              </a:ext>
            </a:extLst>
          </p:cNvPr>
          <p:cNvSpPr txBox="1"/>
          <p:nvPr/>
        </p:nvSpPr>
        <p:spPr>
          <a:xfrm>
            <a:off x="546100" y="317500"/>
            <a:ext cx="418231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4/285 (1.4%) fecal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7/196 (3.57%) urine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1/44 (2.27%) P. rufus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8/145 (5.52%) E. dupreanum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2/96 (2.08%) R. madagascariensis</a:t>
            </a:r>
          </a:p>
          <a:p>
            <a:endParaRPr lang="en-US" dirty="0"/>
          </a:p>
          <a:p>
            <a:r>
              <a:rPr lang="en-US" dirty="0" err="1"/>
              <a:t>Juv</a:t>
            </a:r>
            <a:r>
              <a:rPr lang="en-US" dirty="0"/>
              <a:t> vs adult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1/15 (6.66%) vs 0/29 (0%) P. rufus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1/13 (7.69%) vs 7/132 (5.30%) E. dup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1/13 (7.69%) vs 1/83 (1.20%) R. </a:t>
            </a:r>
            <a:r>
              <a:rPr lang="en-US" dirty="0" err="1"/>
              <a:t>mada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detection, but in all species, all 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Important for potential zoonotic spillover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in juvenile than adult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Astros typically a human child thing..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sampling needed (locations, bats)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88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00D74-D77E-5A35-0A07-3881B11C21F1}"/>
              </a:ext>
            </a:extLst>
          </p:cNvPr>
          <p:cNvSpPr txBox="1"/>
          <p:nvPr/>
        </p:nvSpPr>
        <p:spPr>
          <a:xfrm>
            <a:off x="165100" y="406400"/>
            <a:ext cx="4597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Nucleotide similarity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Query: one of our novel full-genomes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Comparison: other novel full, all other full genomes from bats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similar is other novel (mean = 79.57%)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others cluster together, with range of mean from 27.95% - 41.26%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Novel are very divergent sequences, even though there is substantial geographic variation represented in other samples (Cameroon, USA, Denmark)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Isolated evolution? Evolved more recently? More sampling needs to be done across other geographic areas?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C51BB7-B24F-35C5-3510-B43FBDA6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2" y="1789829"/>
            <a:ext cx="7772400" cy="37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2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DD8BC-AA98-17B9-AEE2-F1935EC14C8B}"/>
              </a:ext>
            </a:extLst>
          </p:cNvPr>
          <p:cNvSpPr txBox="1"/>
          <p:nvPr/>
        </p:nvSpPr>
        <p:spPr>
          <a:xfrm>
            <a:off x="266700" y="266700"/>
            <a:ext cx="54991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Novel astroviruses most closely related with each other (duh?)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Closest to our clade is E. </a:t>
            </a:r>
            <a:r>
              <a:rPr lang="en-US" dirty="0" err="1"/>
              <a:t>helvum</a:t>
            </a:r>
            <a:r>
              <a:rPr lang="en-US" dirty="0"/>
              <a:t> from Cameroon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Pteropodid and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Chiroptera is paraphyletic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Recently diverged from one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Basal to group containing Artiodactylia, Carnivora, Primates (humans)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Paraphyly indicative of frequent cross-species transmission (classic of astroviruses)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divergence of Madagascar seqs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6F16C-0FCA-F5E4-D972-5021DA895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819" y="0"/>
            <a:ext cx="5361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9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637</Words>
  <Application>Microsoft Macintosh PowerPoint</Application>
  <PresentationFormat>Widescreen</PresentationFormat>
  <Paragraphs>119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Isolation and phylogenetic characterization of full genome Astroviruses from Malagasy fruit bats</vt:lpstr>
      <vt:lpstr>Feedback</vt:lpstr>
      <vt:lpstr>Astroviruses</vt:lpstr>
      <vt:lpstr>PowerPoint Presentation</vt:lpstr>
      <vt:lpstr>Astroviruses in bats</vt:lpstr>
      <vt:lpstr>Narrative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Bayesian timetree</vt:lpstr>
      <vt:lpstr>Interesting Insights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Whole-genome Astrovirus detection in Malagasy fruit bats</dc:title>
  <dc:creator>Sophia Horigan</dc:creator>
  <cp:lastModifiedBy>Sophia Horigan</cp:lastModifiedBy>
  <cp:revision>72</cp:revision>
  <dcterms:created xsi:type="dcterms:W3CDTF">2022-11-01T20:10:44Z</dcterms:created>
  <dcterms:modified xsi:type="dcterms:W3CDTF">2023-01-23T16:53:52Z</dcterms:modified>
</cp:coreProperties>
</file>